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5"/>
  </p:notesMasterIdLst>
  <p:sldIdLst>
    <p:sldId id="256" r:id="rId5"/>
    <p:sldId id="257" r:id="rId6"/>
    <p:sldId id="265" r:id="rId7"/>
    <p:sldId id="261" r:id="rId8"/>
    <p:sldId id="258" r:id="rId9"/>
    <p:sldId id="262" r:id="rId10"/>
    <p:sldId id="266" r:id="rId11"/>
    <p:sldId id="259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63" r:id="rId21"/>
    <p:sldId id="275" r:id="rId22"/>
    <p:sldId id="276" r:id="rId23"/>
    <p:sldId id="267" r:id="rId2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420" autoAdjust="0"/>
  </p:normalViewPr>
  <p:slideViewPr>
    <p:cSldViewPr showGuides="1">
      <p:cViewPr varScale="1">
        <p:scale>
          <a:sx n="135" d="100"/>
          <a:sy n="135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454" y="-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AFBC6-5CB7-4A2E-8BCA-6F673EBFD63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CCFE-DDEC-410F-BB9E-1C803C39F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 descr="title page graphic-HFIR_SN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10/22/2015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Sassena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C:\Users\jbq\Documents\work\presentations or reports\templates and how-to and acknowledgments\camm_logo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172200"/>
            <a:ext cx="66914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3023" y="778870"/>
            <a:ext cx="3665601" cy="4062651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Computing Scattering Intensities with </a:t>
            </a:r>
            <a:r>
              <a:rPr lang="en-US" sz="3600" dirty="0" err="1" smtClean="0"/>
              <a:t>Sassena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28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3535" y="5200650"/>
            <a:ext cx="5592415" cy="116598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Jose M. </a:t>
            </a:r>
            <a:r>
              <a:rPr lang="en-US" sz="1800" dirty="0" err="1" smtClean="0"/>
              <a:t>Borreguero</a:t>
            </a:r>
            <a:endParaRPr lang="en-US" sz="18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N</a:t>
            </a:r>
            <a:r>
              <a:rPr lang="en-US" sz="1600" i="1" dirty="0" smtClean="0"/>
              <a:t>eutron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ata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nalysis and </a:t>
            </a:r>
            <a:r>
              <a:rPr lang="en-US" sz="1600" b="1" i="1" dirty="0" smtClean="0"/>
              <a:t>V</a:t>
            </a:r>
            <a:r>
              <a:rPr lang="en-US" sz="1600" i="1" dirty="0" smtClean="0"/>
              <a:t>isualization </a:t>
            </a:r>
            <a:r>
              <a:rPr lang="en-US" sz="1600" b="1" i="1" dirty="0" smtClean="0"/>
              <a:t>D</a:t>
            </a:r>
            <a:r>
              <a:rPr lang="en-US" sz="1600" i="1" dirty="0" smtClean="0"/>
              <a:t>ivision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i="1" dirty="0" smtClean="0"/>
              <a:t>C</a:t>
            </a:r>
            <a:r>
              <a:rPr lang="en-US" sz="1600" i="1" dirty="0" smtClean="0"/>
              <a:t>enter for </a:t>
            </a:r>
            <a:r>
              <a:rPr lang="en-US" sz="1600" b="1" i="1" dirty="0" smtClean="0"/>
              <a:t>A</a:t>
            </a:r>
            <a:r>
              <a:rPr lang="en-US" sz="1600" i="1" dirty="0" smtClean="0"/>
              <a:t>ccelerating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aterials </a:t>
            </a:r>
            <a:r>
              <a:rPr lang="en-US" sz="1600" b="1" i="1" dirty="0" smtClean="0"/>
              <a:t>M</a:t>
            </a:r>
            <a:r>
              <a:rPr lang="en-US" sz="1600" i="1" dirty="0" smtClean="0"/>
              <a:t>odelling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060" y="170676"/>
            <a:ext cx="20649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  <a:latin typeface="Arial Black" pitchFamily="34" charset="0"/>
                <a:ea typeface="+mj-ea"/>
                <a:cs typeface="+mj-cs"/>
              </a:rPr>
              <a:t>SHUG-15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4" y="2133600"/>
            <a:ext cx="4667121" cy="2587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62400" y="2630168"/>
            <a:ext cx="30652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input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105" y="3468368"/>
            <a:ext cx="38090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Options for the</a:t>
            </a:r>
            <a:r>
              <a:rPr lang="en-US" i="1" dirty="0" smtClean="0"/>
              <a:t> type of scattering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49230" y="3048000"/>
            <a:ext cx="493757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Algorithm to carry out the number crunching</a:t>
            </a:r>
            <a:endParaRPr lang="en-US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886200"/>
            <a:ext cx="288579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structure factors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82239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7" y="685800"/>
            <a:ext cx="4170186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14739" y="1182368"/>
            <a:ext cx="242406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List of atom names</a:t>
            </a:r>
            <a:endParaRPr lang="en-US" i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0" y="2438400"/>
            <a:ext cx="21675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atomic trajectory</a:t>
            </a:r>
            <a:endParaRPr lang="en-US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19600" y="4191000"/>
            <a:ext cx="19623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atom selection</a:t>
            </a:r>
            <a:endParaRPr lang="en-US" i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38200" y="1219200"/>
            <a:ext cx="2438400" cy="533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2438400"/>
            <a:ext cx="2819400" cy="762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799" y="4198620"/>
            <a:ext cx="3359969" cy="1516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27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Stager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1"/>
            <a:ext cx="3031635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0746" y="1143000"/>
            <a:ext cx="252665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relevant </a:t>
            </a:r>
            <a:r>
              <a:rPr lang="en-US" i="1" dirty="0" smtClean="0">
                <a:sym typeface="Wingdings" panose="05000000000000000000" pitchFamily="2" charset="2"/>
              </a:rPr>
              <a:t>subsystem</a:t>
            </a:r>
            <a:endParaRPr lang="en-US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8199" y="1143000"/>
            <a:ext cx="2574435" cy="3416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9" y="685800"/>
            <a:ext cx="4342482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Section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2057400"/>
            <a:ext cx="33089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i="1" dirty="0" smtClean="0">
                <a:sym typeface="Wingdings" panose="05000000000000000000" pitchFamily="2" charset="2"/>
              </a:rPr>
              <a:t>Incoherent (</a:t>
            </a:r>
            <a:r>
              <a:rPr lang="en-US" b="1" i="1" dirty="0" smtClean="0">
                <a:sym typeface="Wingdings" panose="05000000000000000000" pitchFamily="2" charset="2"/>
              </a:rPr>
              <a:t>all</a:t>
            </a:r>
            <a:r>
              <a:rPr lang="en-US" i="1" dirty="0" smtClean="0">
                <a:sym typeface="Wingdings" panose="05000000000000000000" pitchFamily="2" charset="2"/>
              </a:rPr>
              <a:t> for coherent)</a:t>
            </a:r>
            <a:endParaRPr lang="en-US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fqt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601" y="2706368"/>
                <a:ext cx="1928605" cy="393569"/>
              </a:xfrm>
              <a:prstGeom prst="rect">
                <a:avLst/>
              </a:prstGeom>
              <a:blipFill rotWithShape="1">
                <a:blip r:embed="rId3"/>
                <a:stretch>
                  <a:fillRect l="-2848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66800" y="2057400"/>
            <a:ext cx="22098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4168" y="2743200"/>
            <a:ext cx="3264408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038600"/>
            <a:ext cx="838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89304" y="4407408"/>
            <a:ext cx="88696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80160" y="4736592"/>
            <a:ext cx="67665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>
            <a:off x="457200" y="1752600"/>
            <a:ext cx="228600" cy="3200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1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09600"/>
            <a:ext cx="3332265" cy="5867400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228600" y="1447800"/>
            <a:ext cx="228600" cy="41148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286000"/>
            <a:ext cx="2570265" cy="25146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 smtClean="0"/>
                  <a:t>            (0.2,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}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821814"/>
                <a:ext cx="2082621" cy="1235788"/>
              </a:xfrm>
              <a:prstGeom prst="rect">
                <a:avLst/>
              </a:prstGeom>
              <a:blipFill rotWithShape="1">
                <a:blip r:embed="rId3"/>
                <a:stretch>
                  <a:fillRect l="-292" r="-14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List of vectors for which to compute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i="1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65" y="2286000"/>
                <a:ext cx="5125936" cy="393569"/>
              </a:xfrm>
              <a:prstGeom prst="rect">
                <a:avLst/>
              </a:prstGeom>
              <a:blipFill rotWithShape="1">
                <a:blip r:embed="rId4"/>
                <a:stretch>
                  <a:fillRect l="-951"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8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"/>
          <a:stretch/>
        </p:blipFill>
        <p:spPr>
          <a:xfrm>
            <a:off x="76200" y="1115350"/>
            <a:ext cx="5600723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Scattering.average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401350"/>
            <a:ext cx="4800600" cy="1066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52400" y="2258350"/>
            <a:ext cx="228600" cy="30480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dirty="0" smtClean="0"/>
                  <a:t>{ (0.1, 0, 0),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…</a:t>
                </a:r>
              </a:p>
              <a:p>
                <a:r>
                  <a:rPr lang="en-US" dirty="0" smtClean="0"/>
                  <a:t>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0, 0),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..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(6.3, 0, 0)  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762000"/>
                <a:ext cx="2146742" cy="1512786"/>
              </a:xfrm>
              <a:prstGeom prst="rect">
                <a:avLst/>
              </a:prstGeom>
              <a:blipFill rotWithShape="1">
                <a:blip r:embed="rId3"/>
                <a:stretch>
                  <a:fillRect l="-284" r="-1705" b="-5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782901"/>
                <a:ext cx="4809586" cy="360099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  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143000"/>
                <a:ext cx="4833311" cy="360099"/>
              </a:xfrm>
              <a:prstGeom prst="rect">
                <a:avLst/>
              </a:prstGeom>
              <a:blipFill rotWithShape="1">
                <a:blip r:embed="rId5"/>
                <a:stretch>
                  <a:fillRect t="-3390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𝑠𝑖𝑛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𝑐𝑜𝑠</m:t>
                        </m:r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r>
                  <a:rPr lang="en-US" sz="1600" dirty="0" smtClean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𝑖𝑛𝑐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  <m:r>
                          <a:rPr lang="en-US" sz="1600" i="1">
                            <a:latin typeface="Cambria Math"/>
                          </a:rPr>
                          <m:t>,</m:t>
                        </m:r>
                        <m:r>
                          <a:rPr lang="en-US" sz="16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sz="16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568" y="1697301"/>
                <a:ext cx="4895892" cy="360099"/>
              </a:xfrm>
              <a:prstGeom prst="rect">
                <a:avLst/>
              </a:prstGeom>
              <a:blipFill rotWithShape="1">
                <a:blip r:embed="rId6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927902" y="1373473"/>
            <a:ext cx="41549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…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300000" flipV="1">
            <a:off x="3602736" y="962951"/>
            <a:ext cx="323168" cy="5554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1400" y="1313057"/>
            <a:ext cx="393192" cy="1783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84448" y="1480479"/>
            <a:ext cx="431372" cy="3483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7848600" y="2133600"/>
            <a:ext cx="228600" cy="228600"/>
          </a:xfrm>
          <a:prstGeom prst="downArrow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846" y="2438400"/>
                <a:ext cx="1650708" cy="480453"/>
              </a:xfrm>
              <a:prstGeom prst="rect">
                <a:avLst/>
              </a:prstGeom>
              <a:blipFill rotWithShape="1">
                <a:blip r:embed="rId7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Triangle 29"/>
          <p:cNvSpPr/>
          <p:nvPr/>
        </p:nvSpPr>
        <p:spPr>
          <a:xfrm rot="10800000">
            <a:off x="1662120" y="739917"/>
            <a:ext cx="1233480" cy="2175174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2171" y="740664"/>
            <a:ext cx="6000383" cy="2172515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7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Scattering.signal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4488580" cy="4471987"/>
          </a:xfrm>
        </p:spPr>
      </p:pic>
      <p:sp>
        <p:nvSpPr>
          <p:cNvPr id="6" name="Rectangle 5"/>
          <p:cNvSpPr/>
          <p:nvPr/>
        </p:nvSpPr>
        <p:spPr>
          <a:xfrm>
            <a:off x="1066800" y="2819400"/>
            <a:ext cx="3581400" cy="3200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381000" y="2438400"/>
            <a:ext cx="228600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24400" y="2799972"/>
            <a:ext cx="218040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i="1" dirty="0" smtClean="0">
                <a:sym typeface="Wingdings" panose="05000000000000000000" pitchFamily="2" charset="2"/>
              </a:rPr>
              <a:t> Single output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smtClean="0">
                <a:sym typeface="Wingdings" panose="05000000000000000000" pitchFamily="2" charset="2"/>
              </a:rPr>
              <a:t>file</a:t>
            </a:r>
            <a:endParaRPr lang="en-US" i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066800" y="3182112"/>
            <a:ext cx="2133600" cy="13533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375322" y="3145536"/>
            <a:ext cx="4854278" cy="1359843"/>
            <a:chOff x="3375322" y="3145536"/>
            <a:chExt cx="4854278" cy="13598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145536"/>
                  <a:ext cx="1354986" cy="3416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054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502152"/>
                  <a:ext cx="1784591" cy="3416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3082" t="-16071" b="-26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nary>
                            <m:nary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≡0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𝐸𝐼𝑆𝐹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3831336"/>
                  <a:ext cx="4854278" cy="40825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638" t="-134848" b="-2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i="1" dirty="0" smtClean="0">
                      <a:sym typeface="Wingdings" panose="05000000000000000000" pitchFamily="2" charset="2"/>
                    </a:rPr>
                    <a:t>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≡0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i="1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322" y="4163747"/>
                  <a:ext cx="2131353" cy="3416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579" t="-1607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9348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and Guide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762000"/>
            <a:ext cx="8967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smtClean="0"/>
              <a:t>B. Lindner and J. C. Smith, </a:t>
            </a:r>
            <a:r>
              <a:rPr lang="en-US" i="1" dirty="0"/>
              <a:t>Computer Physics </a:t>
            </a:r>
            <a:r>
              <a:rPr lang="en-US" i="1" dirty="0" smtClean="0"/>
              <a:t>Communications </a:t>
            </a:r>
            <a:r>
              <a:rPr lang="en-US" b="1" dirty="0" smtClean="0"/>
              <a:t>183 </a:t>
            </a:r>
            <a:r>
              <a:rPr lang="en-US" dirty="0" smtClean="0"/>
              <a:t>(7) 1491-1501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b="0" dirty="0" err="1" smtClean="0">
                <a:ea typeface="Cambria Math"/>
              </a:rPr>
              <a:t>Github</a:t>
            </a:r>
            <a:r>
              <a:rPr lang="en-US" b="0" dirty="0" smtClean="0">
                <a:ea typeface="Cambria Math"/>
              </a:rPr>
              <a:t> 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b="0" dirty="0" err="1" smtClean="0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b="0" dirty="0" smtClean="0">
                <a:ea typeface="Cambria Math"/>
                <a:sym typeface="Wingdings" panose="05000000000000000000" pitchFamily="2" charset="2"/>
              </a:rPr>
              <a:t> </a:t>
            </a:r>
            <a:r>
              <a:rPr lang="en-US" b="1" dirty="0" smtClean="0">
                <a:ea typeface="Cambria Math"/>
              </a:rPr>
              <a:t>reference_paper.pdf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endParaRPr lang="en-US" b="1" dirty="0" smtClean="0">
              <a:ea typeface="Cambria Math"/>
            </a:endParaRP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Guide:</a:t>
            </a:r>
          </a:p>
          <a:p>
            <a:pPr marL="341313">
              <a:lnSpc>
                <a:spcPct val="150000"/>
              </a:lnSpc>
              <a:buClr>
                <a:schemeClr val="tx2"/>
              </a:buClr>
            </a:pPr>
            <a:r>
              <a:rPr lang="en-US" dirty="0" err="1">
                <a:ea typeface="Cambria Math"/>
              </a:rPr>
              <a:t>Github</a:t>
            </a:r>
            <a:r>
              <a:rPr lang="en-US" dirty="0">
                <a:ea typeface="Cambria Math"/>
              </a:rPr>
              <a:t> 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 </a:t>
            </a:r>
            <a:r>
              <a:rPr lang="en-US" dirty="0" err="1">
                <a:ea typeface="Cambria Math"/>
                <a:sym typeface="Wingdings" panose="05000000000000000000" pitchFamily="2" charset="2"/>
              </a:rPr>
              <a:t>sassena</a:t>
            </a:r>
            <a:r>
              <a:rPr lang="en-US" dirty="0">
                <a:ea typeface="Cambria Math"/>
                <a:sym typeface="Wingdings" panose="05000000000000000000" pitchFamily="2" charset="2"/>
              </a:rPr>
              <a:t>  </a:t>
            </a:r>
            <a:r>
              <a:rPr lang="en-US" b="1" dirty="0" smtClean="0"/>
              <a:t>reference_input_configurations.pdf</a:t>
            </a:r>
          </a:p>
        </p:txBody>
      </p:sp>
    </p:spTree>
    <p:extLst>
      <p:ext uri="{BB962C8B-B14F-4D97-AF65-F5344CB8AC3E}">
        <p14:creationId xmlns:p14="http://schemas.microsoft.com/office/powerpoint/2010/main" val="61037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~/SHUG2015/</a:t>
            </a:r>
            <a:r>
              <a:rPr lang="en-US" dirty="0" err="1" smtClean="0"/>
              <a:t>sassena</a:t>
            </a:r>
            <a:r>
              <a:rPr lang="en-US" dirty="0" smtClean="0"/>
              <a:t>/examples/styrene</a:t>
            </a:r>
          </a:p>
          <a:p>
            <a:r>
              <a:rPr lang="en-US" dirty="0" smtClean="0"/>
              <a:t>module load </a:t>
            </a:r>
            <a:r>
              <a:rPr lang="en-US" dirty="0" err="1" smtClean="0"/>
              <a:t>sassena</a:t>
            </a:r>
            <a:endParaRPr lang="en-US" dirty="0" smtClean="0"/>
          </a:p>
          <a:p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--</a:t>
            </a:r>
            <a:r>
              <a:rPr lang="en-US" dirty="0" smtClean="0"/>
              <a:t>config=sassenaInc.xml</a:t>
            </a:r>
          </a:p>
          <a:p>
            <a:pPr lvl="1"/>
            <a:r>
              <a:rPr lang="en-US" dirty="0" smtClean="0"/>
              <a:t>Serial run takes 1564s  (24.4 min)</a:t>
            </a:r>
          </a:p>
          <a:p>
            <a:pPr lvl="1"/>
            <a:r>
              <a:rPr lang="en-US" dirty="0" smtClean="0"/>
              <a:t>Output is fqt_inc_styd3.h5, 876Kb hdf5 file</a:t>
            </a:r>
          </a:p>
          <a:p>
            <a:r>
              <a:rPr lang="en-US" dirty="0" err="1" smtClean="0"/>
              <a:t>mpirun</a:t>
            </a:r>
            <a:r>
              <a:rPr lang="en-US" dirty="0" smtClean="0"/>
              <a:t> </a:t>
            </a:r>
            <a:r>
              <a:rPr lang="en-US" dirty="0"/>
              <a:t>-np 16 </a:t>
            </a:r>
            <a:r>
              <a:rPr lang="en-US" dirty="0" err="1"/>
              <a:t>sassena</a:t>
            </a:r>
            <a:r>
              <a:rPr lang="en-US" dirty="0"/>
              <a:t> --config=sassenaInc.xml &gt;&amp; </a:t>
            </a:r>
            <a:r>
              <a:rPr lang="en-US" dirty="0" err="1" smtClean="0"/>
              <a:t>Inc.out</a:t>
            </a:r>
            <a:endParaRPr lang="en-US" dirty="0" smtClean="0"/>
          </a:p>
          <a:p>
            <a:pPr lvl="1"/>
            <a:r>
              <a:rPr lang="en-US" dirty="0" smtClean="0"/>
              <a:t>Parallel run takes 100s</a:t>
            </a:r>
          </a:p>
          <a:p>
            <a:pPr lvl="1"/>
            <a:r>
              <a:rPr lang="en-US" dirty="0" smtClean="0"/>
              <a:t>Log output is in </a:t>
            </a:r>
            <a:r>
              <a:rPr lang="en-US" dirty="0" err="1" smtClean="0"/>
              <a:t>Inc.out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2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Batch Script for Hopper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447193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-A m1503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-j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walltime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=30:00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-l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mppwidth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=16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#PBS -q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cd $PBS_O_WORKDIR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aprun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16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/global/project/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projectdirs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/m1503/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/sassena-v1.4.1/builds/head/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sassena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--config=sassenaInc.xml &gt;&amp;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Inc.out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95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402336"/>
            <a:ext cx="8636290" cy="484748"/>
          </a:xfrm>
        </p:spPr>
        <p:txBody>
          <a:bodyPr/>
          <a:lstStyle/>
          <a:p>
            <a:r>
              <a:rPr lang="en-US" dirty="0" smtClean="0"/>
              <a:t>What is                      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0154" y="2454407"/>
            <a:ext cx="3119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http://www.sassena.org/</a:t>
            </a:r>
          </a:p>
        </p:txBody>
      </p:sp>
      <p:pic>
        <p:nvPicPr>
          <p:cNvPr id="1026" name="Picture 2" descr="http://www.sassena.org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354"/>
            <a:ext cx="2571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147465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Sassena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b="1" dirty="0"/>
              <a:t>highly scalable parallelized</a:t>
            </a:r>
            <a:r>
              <a:rPr lang="en-US" dirty="0"/>
              <a:t> software for calculating </a:t>
            </a:r>
            <a:r>
              <a:rPr lang="en-US" b="1" dirty="0"/>
              <a:t>neutron and </a:t>
            </a:r>
            <a:r>
              <a:rPr lang="en-US" b="1" dirty="0" smtClean="0"/>
              <a:t>X-ray </a:t>
            </a:r>
            <a:r>
              <a:rPr lang="en-US" b="1" dirty="0"/>
              <a:t>scattering</a:t>
            </a:r>
            <a:r>
              <a:rPr lang="en-US" dirty="0"/>
              <a:t> intensities from </a:t>
            </a:r>
            <a:r>
              <a:rPr lang="en-US" b="1" dirty="0" smtClean="0"/>
              <a:t>molecular </a:t>
            </a:r>
            <a:r>
              <a:rPr lang="en-US" b="1" dirty="0"/>
              <a:t>dynamics simulations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1028" name="Picture 4" descr="scattering-schema-cellul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3276600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599" y="914400"/>
            <a:ext cx="36150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What does </a:t>
            </a:r>
            <a:r>
              <a:rPr lang="en-US" dirty="0" err="1" smtClean="0"/>
              <a:t>Sassena</a:t>
            </a:r>
            <a:r>
              <a:rPr lang="en-US" dirty="0" smtClean="0"/>
              <a:t> compute?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Features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8464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1032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Coherent</a:t>
            </a:r>
            <a:r>
              <a:rPr lang="en-US" dirty="0" smtClean="0"/>
              <a:t> 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884" y="3363669"/>
                <a:ext cx="4842479" cy="4994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143000" y="1752600"/>
            <a:ext cx="5660205" cy="793359"/>
            <a:chOff x="3834708" y="2330841"/>
            <a:chExt cx="5660205" cy="7933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𝑐𝑜h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𝑄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𝑎𝑡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𝑐𝑜h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4708" y="2330841"/>
                  <a:ext cx="3105016" cy="79335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/>
            <p:cNvSpPr txBox="1"/>
            <p:nvPr/>
          </p:nvSpPr>
          <p:spPr>
            <a:xfrm>
              <a:off x="6735823" y="2497485"/>
              <a:ext cx="275909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lnSpc>
                  <a:spcPct val="90000"/>
                </a:lnSpc>
                <a:buFont typeface="Wingdings"/>
                <a:buChar char="ß"/>
              </a:pPr>
              <a:r>
                <a:rPr lang="en-US" dirty="0" smtClean="0"/>
                <a:t>system amplitude, for</a:t>
              </a:r>
            </a:p>
            <a:p>
              <a:pPr marL="339725" algn="ctr">
                <a:lnSpc>
                  <a:spcPct val="90000"/>
                </a:lnSpc>
              </a:pPr>
              <a:r>
                <a:rPr lang="en-US" dirty="0" smtClean="0"/>
                <a:t>every trajectory frame</a:t>
              </a:r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433975" y="2757444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434515" y="4186828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915" y="4738644"/>
                <a:ext cx="2812885" cy="5640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uble Bracket 12"/>
          <p:cNvSpPr/>
          <p:nvPr/>
        </p:nvSpPr>
        <p:spPr>
          <a:xfrm>
            <a:off x="3176128" y="4129044"/>
            <a:ext cx="944187" cy="475616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6294" y="3198370"/>
            <a:ext cx="244810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 (phonons)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cell membrane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system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39515" y="4584214"/>
            <a:ext cx="296106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micro-crystalline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</p:spTree>
    <p:extLst>
      <p:ext uri="{BB962C8B-B14F-4D97-AF65-F5344CB8AC3E}">
        <p14:creationId xmlns:p14="http://schemas.microsoft.com/office/powerpoint/2010/main" val="12150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Incoherent scattering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724429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i="1" dirty="0" smtClean="0"/>
              <a:t>Incoherent </a:t>
            </a:r>
            <a:r>
              <a:rPr lang="en-US" dirty="0" smtClean="0"/>
              <a:t>intermediate (time-dependent) dynamic structure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𝑖𝑛𝑐</m:t>
                                      </m:r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626" y="3505200"/>
                <a:ext cx="3137141" cy="793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𝑖𝑛</m:t>
                          </m:r>
                          <m:r>
                            <a:rPr lang="en-US" i="1">
                              <a:latin typeface="Cambria Math"/>
                            </a:rPr>
                            <m:t>𝑐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10" y="1295400"/>
                <a:ext cx="2424510" cy="406458"/>
              </a:xfrm>
              <a:prstGeom prst="rect">
                <a:avLst/>
              </a:prstGeom>
              <a:blipFill rotWithShape="1">
                <a:blip r:embed="rId3"/>
                <a:stretch>
                  <a:fillRect t="-10606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16687" y="3011168"/>
            <a:ext cx="2557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intensity for each atom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183565" y="1819592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11" y="2209800"/>
                <a:ext cx="5102615" cy="5591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>
            <a:off x="4183565" y="2981781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22" idx="0"/>
          </p:cNvCxnSpPr>
          <p:nvPr/>
        </p:nvCxnSpPr>
        <p:spPr>
          <a:xfrm flipV="1">
            <a:off x="1795242" y="2819400"/>
            <a:ext cx="319937" cy="1917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9695" y="4648200"/>
            <a:ext cx="23839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solvent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crystalline powder</a:t>
            </a:r>
          </a:p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isotropic system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191000" y="4495800"/>
            <a:ext cx="381000" cy="323216"/>
          </a:xfrm>
          <a:prstGeom prst="downArrow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85" y="4953000"/>
                <a:ext cx="2744405" cy="516808"/>
              </a:xfrm>
              <a:prstGeom prst="rect">
                <a:avLst/>
              </a:prstGeom>
              <a:blipFill rotWithShape="1"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13938" y="3620768"/>
            <a:ext cx="295386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anisotropic diffusion under external field</a:t>
            </a:r>
          </a:p>
        </p:txBody>
      </p:sp>
    </p:spTree>
    <p:extLst>
      <p:ext uri="{BB962C8B-B14F-4D97-AF65-F5344CB8AC3E}">
        <p14:creationId xmlns:p14="http://schemas.microsoft.com/office/powerpoint/2010/main" val="14379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Time Value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are not correlated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No correlations means much faster to compute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672447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544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𝑐𝑜h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𝑄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</m:e>
                        <m:sub/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5" y="1905000"/>
                <a:ext cx="9201493" cy="458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𝑐𝑜h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𝑐𝑜h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𝑄</m:t>
                                              </m:r>
                                            </m:e>
                                          </m:acc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42" y="2411500"/>
                <a:ext cx="5464958" cy="58156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𝑖𝑛𝑐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𝑎𝑡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𝑖𝑛𝑐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𝐸𝐼𝑆𝐹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" y="3675541"/>
                <a:ext cx="5391989" cy="79335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105400" y="43165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2600" y="4430800"/>
            <a:ext cx="34290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Fast experiment (&lt;1hour)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016070" y="3059200"/>
            <a:ext cx="434072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73270" y="3173500"/>
            <a:ext cx="168013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 smtClean="0"/>
              <a:t>Diffraction</a:t>
            </a:r>
          </a:p>
        </p:txBody>
      </p:sp>
    </p:spTree>
    <p:extLst>
      <p:ext uri="{BB962C8B-B14F-4D97-AF65-F5344CB8AC3E}">
        <p14:creationId xmlns:p14="http://schemas.microsoft.com/office/powerpoint/2010/main" val="2666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286000"/>
            <a:ext cx="10823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coherent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2292509"/>
            <a:ext cx="12618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i="1" dirty="0" smtClean="0"/>
              <a:t>incoherent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85800" y="685800"/>
            <a:ext cx="7696200" cy="1377118"/>
            <a:chOff x="685800" y="762000"/>
            <a:chExt cx="7696200" cy="1377118"/>
          </a:xfrm>
        </p:grpSpPr>
        <p:sp>
          <p:nvSpPr>
            <p:cNvPr id="14" name="TextBox 13"/>
            <p:cNvSpPr txBox="1"/>
            <p:nvPr/>
          </p:nvSpPr>
          <p:spPr>
            <a:xfrm>
              <a:off x="2590800" y="762000"/>
              <a:ext cx="5545108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i="1" dirty="0" smtClean="0"/>
                <a:t>correlation                     intensity                 amplitude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991260"/>
              <a:ext cx="5125121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i="1" dirty="0" smtClean="0"/>
                <a:t>real                                          </a:t>
              </a:r>
              <a:r>
                <a:rPr lang="en-US" sz="1400" i="1" dirty="0" err="1" smtClean="0"/>
                <a:t>real</a:t>
              </a:r>
              <a:r>
                <a:rPr lang="en-US" sz="1400" i="1" dirty="0" smtClean="0"/>
                <a:t>                                complex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latin typeface="Cambria Math"/>
                        </a:rPr>
                        <m:t>                      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    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𝑐𝑜h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 smtClean="0"/>
                </a:p>
                <a:p>
                  <a:pPr>
                    <a:lnSpc>
                      <a:spcPct val="9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dirty="0" smtClean="0"/>
                    <a:t>               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𝑖𝑛𝑐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𝑄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              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𝑖𝑛𝑐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 smtClean="0"/>
                    <a:t>   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𝑖𝑛𝑐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𝑄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a14:m>
                  <a:endParaRPr lang="en-US" dirty="0" smtClean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55" y="1371600"/>
                  <a:ext cx="7430945" cy="76751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64" t="-112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685800" y="1295400"/>
              <a:ext cx="751032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8957" r="83760" b="52863"/>
          <a:stretch/>
        </p:blipFill>
        <p:spPr>
          <a:xfrm>
            <a:off x="1511893" y="2755571"/>
            <a:ext cx="1484832" cy="1282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4" t="18957" b="52863"/>
          <a:stretch/>
        </p:blipFill>
        <p:spPr>
          <a:xfrm>
            <a:off x="5093293" y="2755571"/>
            <a:ext cx="2374307" cy="12825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9" t="18909" r="42431" b="52753"/>
          <a:stretch/>
        </p:blipFill>
        <p:spPr>
          <a:xfrm>
            <a:off x="2883493" y="2755571"/>
            <a:ext cx="2221134" cy="12897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85800" y="2666552"/>
            <a:ext cx="751032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Example</a:t>
                </a:r>
                <a:r>
                  <a:rPr lang="en-US" dirty="0" smtClean="0"/>
                  <a:t>: time evolution of the static structure factor under isotropic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𝑐𝑜h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𝑄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𝑓𝑞𝑡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43400"/>
                <a:ext cx="8225329" cy="1500219"/>
              </a:xfrm>
              <a:prstGeom prst="rect">
                <a:avLst/>
              </a:prstGeom>
              <a:blipFill rotWithShape="1"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Disadvantages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002587"/>
            <a:ext cx="3666388" cy="1114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Linearly scale up to 7000 cores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Handles millions of atoms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936" y="990600"/>
            <a:ext cx="45656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for windows computers</a:t>
            </a:r>
          </a:p>
          <a:p>
            <a:pPr lvl="1">
              <a:lnSpc>
                <a:spcPct val="200000"/>
              </a:lnSpc>
              <a:buClr>
                <a:srgbClr val="FF0000"/>
              </a:buClr>
            </a:pPr>
            <a:r>
              <a:rPr lang="en-US" dirty="0" smtClean="0">
                <a:sym typeface="Wingdings" panose="05000000000000000000" pitchFamily="2" charset="2"/>
              </a:rPr>
              <a:t> However </a:t>
            </a:r>
            <a:r>
              <a:rPr lang="en-US" dirty="0" err="1" smtClean="0">
                <a:sym typeface="Wingdings" panose="05000000000000000000" pitchFamily="2" charset="2"/>
              </a:rPr>
              <a:t>cygwin</a:t>
            </a:r>
            <a:r>
              <a:rPr lang="en-US" dirty="0" smtClean="0">
                <a:sym typeface="Wingdings" panose="05000000000000000000" pitchFamily="2" charset="2"/>
              </a:rPr>
              <a:t>, or virtual machine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Not easy to install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Input configuration file, no </a:t>
            </a:r>
            <a:r>
              <a:rPr lang="en-US" dirty="0" smtClean="0"/>
              <a:t>GUI 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366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Options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b="1" dirty="0" smtClean="0"/>
                  <a:t>Some features: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Database of atomic structure factors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Atom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Configuration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vector selection</a:t>
                </a:r>
              </a:p>
              <a:p>
                <a:pPr marL="285750" indent="-285750">
                  <a:lnSpc>
                    <a:spcPct val="200000"/>
                  </a:lnSpc>
                  <a:buClr>
                    <a:schemeClr val="tx2"/>
                  </a:buClr>
                  <a:buFont typeface="Wingdings" panose="05000000000000000000" pitchFamily="2" charset="2"/>
                  <a:buChar char="q"/>
                </a:pPr>
                <a:r>
                  <a:rPr lang="en-US" dirty="0" smtClean="0"/>
                  <a:t>Averages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 smtClean="0"/>
                  <a:t> space</a:t>
                </a:r>
              </a:p>
              <a:p>
                <a:pPr>
                  <a:lnSpc>
                    <a:spcPct val="200000"/>
                  </a:lnSpc>
                  <a:buClr>
                    <a:schemeClr val="tx2"/>
                  </a:buClr>
                </a:pPr>
                <a:r>
                  <a:rPr lang="en-US" dirty="0" smtClean="0">
                    <a:solidFill>
                      <a:srgbClr val="FF0000"/>
                    </a:solidFill>
                  </a:rPr>
                  <a:t>Reference: </a:t>
                </a:r>
                <a:r>
                  <a:rPr lang="en-US" dirty="0" err="1" smtClean="0"/>
                  <a:t>Github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Sassena</a:t>
                </a:r>
                <a:r>
                  <a:rPr lang="en-US" dirty="0">
                    <a:sym typeface="Wingdings" panose="05000000000000000000" pitchFamily="2" charset="2"/>
                  </a:rPr>
                  <a:t>  reference_input_configurations.pdf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5000"/>
                <a:ext cx="7215437" cy="4112151"/>
              </a:xfrm>
              <a:prstGeom prst="rect">
                <a:avLst/>
              </a:prstGeom>
              <a:blipFill rotWithShape="1">
                <a:blip r:embed="rId2"/>
                <a:stretch>
                  <a:fillRect l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38570" y="800606"/>
            <a:ext cx="6055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All input options are specified in a </a:t>
            </a:r>
            <a:r>
              <a:rPr lang="en-US" b="1" dirty="0" smtClean="0"/>
              <a:t>single file</a:t>
            </a:r>
          </a:p>
          <a:p>
            <a:pPr marL="282575">
              <a:lnSpc>
                <a:spcPct val="150000"/>
              </a:lnSpc>
              <a:buClr>
                <a:schemeClr val="tx2"/>
              </a:buClr>
            </a:pPr>
            <a:r>
              <a:rPr lang="en-US" dirty="0"/>
              <a:t>Walkthrough: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sassena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input_example.xml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54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3665</TotalTime>
  <Words>1217</Words>
  <Application>Microsoft Office PowerPoint</Application>
  <PresentationFormat>On-screen Show (4:3)</PresentationFormat>
  <Paragraphs>129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Powerpoint-Template_HFIR-SNS</vt:lpstr>
      <vt:lpstr>Computing Scattering Intensities with Sassena </vt:lpstr>
      <vt:lpstr>What is                       ?</vt:lpstr>
      <vt:lpstr>Contents</vt:lpstr>
      <vt:lpstr>Coherent Scattering</vt:lpstr>
      <vt:lpstr>Incoherent scattering</vt:lpstr>
      <vt:lpstr>Long Time Value </vt:lpstr>
      <vt:lpstr>Summary</vt:lpstr>
      <vt:lpstr>Advantages and Disadvantages </vt:lpstr>
      <vt:lpstr>Input Options</vt:lpstr>
      <vt:lpstr>Input Options</vt:lpstr>
      <vt:lpstr>Sample Section</vt:lpstr>
      <vt:lpstr>Stager Section</vt:lpstr>
      <vt:lpstr>Scattering Section</vt:lpstr>
      <vt:lpstr>Scattering.Vectors</vt:lpstr>
      <vt:lpstr>Scattering.average</vt:lpstr>
      <vt:lpstr>Scattering.signal</vt:lpstr>
      <vt:lpstr>Reference and Guide</vt:lpstr>
      <vt:lpstr>Running example</vt:lpstr>
      <vt:lpstr>Example Batch Script for Hopper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Lynch, Vickie E.</cp:lastModifiedBy>
  <cp:revision>100</cp:revision>
  <dcterms:created xsi:type="dcterms:W3CDTF">2014-04-28T13:33:12Z</dcterms:created>
  <dcterms:modified xsi:type="dcterms:W3CDTF">2015-10-22T12:46:33Z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